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6" r:id="rId3"/>
    <p:sldId id="259" r:id="rId4"/>
    <p:sldId id="287" r:id="rId5"/>
    <p:sldId id="290" r:id="rId6"/>
    <p:sldId id="291" r:id="rId7"/>
    <p:sldId id="292" r:id="rId8"/>
    <p:sldId id="293" r:id="rId9"/>
    <p:sldId id="294" r:id="rId10"/>
    <p:sldId id="295" r:id="rId11"/>
    <p:sldId id="300" r:id="rId12"/>
    <p:sldId id="299" r:id="rId13"/>
    <p:sldId id="297" r:id="rId1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9" autoAdjust="0"/>
  </p:normalViewPr>
  <p:slideViewPr>
    <p:cSldViewPr>
      <p:cViewPr>
        <p:scale>
          <a:sx n="100" d="100"/>
          <a:sy n="100" d="100"/>
        </p:scale>
        <p:origin x="-29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96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18" tIns="46209" rIns="92418" bIns="46209" numCol="1" anchor="t" anchorCtr="0" compatLnSpc="1">
            <a:prstTxWarp prst="textNoShape">
              <a:avLst/>
            </a:prstTxWarp>
          </a:bodyPr>
          <a:lstStyle>
            <a:lvl1pPr defTabSz="923925">
              <a:defRPr sz="13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4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18" tIns="46209" rIns="92418" bIns="46209" numCol="1" anchor="t" anchorCtr="0" compatLnSpc="1">
            <a:prstTxWarp prst="textNoShape">
              <a:avLst/>
            </a:prstTxWarp>
          </a:bodyPr>
          <a:lstStyle>
            <a:lvl1pPr algn="r" defTabSz="923925">
              <a:defRPr sz="130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4988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18" tIns="46209" rIns="92418" bIns="46209" numCol="1" anchor="b" anchorCtr="0" compatLnSpc="1">
            <a:prstTxWarp prst="textNoShape">
              <a:avLst/>
            </a:prstTxWarp>
          </a:bodyPr>
          <a:lstStyle>
            <a:lvl1pPr defTabSz="923925">
              <a:defRPr sz="1300"/>
            </a:lvl1pPr>
          </a:lstStyle>
          <a:p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0263"/>
            <a:ext cx="3074988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18" tIns="46209" rIns="92418" bIns="46209" numCol="1" anchor="b" anchorCtr="0" compatLnSpc="1">
            <a:prstTxWarp prst="textNoShape">
              <a:avLst/>
            </a:prstTxWarp>
          </a:bodyPr>
          <a:lstStyle>
            <a:lvl1pPr algn="r" defTabSz="923925">
              <a:defRPr sz="1300"/>
            </a:lvl1pPr>
          </a:lstStyle>
          <a:p>
            <a:fld id="{3FF12FB8-3542-4FA9-A2F6-D71C4F0A22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4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2" rIns="97548" bIns="48772" numCol="1" anchor="t" anchorCtr="0" compatLnSpc="1">
            <a:prstTxWarp prst="textNoShape">
              <a:avLst/>
            </a:prstTxWarp>
          </a:bodyPr>
          <a:lstStyle>
            <a:lvl1pPr defTabSz="976313">
              <a:defRPr sz="13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2" rIns="97548" bIns="48772" numCol="1" anchor="t" anchorCtr="0" compatLnSpc="1">
            <a:prstTxWarp prst="textNoShape">
              <a:avLst/>
            </a:prstTxWarp>
          </a:bodyPr>
          <a:lstStyle>
            <a:lvl1pPr algn="r" defTabSz="976313">
              <a:defRPr sz="13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2" rIns="97548" bIns="487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4988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2" rIns="97548" bIns="48772" numCol="1" anchor="b" anchorCtr="0" compatLnSpc="1">
            <a:prstTxWarp prst="textNoShape">
              <a:avLst/>
            </a:prstTxWarp>
          </a:bodyPr>
          <a:lstStyle>
            <a:lvl1pPr defTabSz="976313">
              <a:defRPr sz="13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4988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548" tIns="48772" rIns="97548" bIns="48772" numCol="1" anchor="b" anchorCtr="0" compatLnSpc="1">
            <a:prstTxWarp prst="textNoShape">
              <a:avLst/>
            </a:prstTxWarp>
          </a:bodyPr>
          <a:lstStyle>
            <a:lvl1pPr algn="r" defTabSz="976313">
              <a:defRPr sz="1300"/>
            </a:lvl1pPr>
          </a:lstStyle>
          <a:p>
            <a:fld id="{52C2D3E6-91D3-437B-BBB0-4ACBD5707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95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43A7E-62AB-4A76-BB58-A8E0EEE3A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5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9B7DC-6481-4454-BA08-3D5D1F6A82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2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EFD5E-E74F-44B6-872D-715A604042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7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788D4-D048-4F3F-9DFC-282490C10B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1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0BDCD-4101-48EC-BCDD-4FAB62B37E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3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B0F4B-7863-41B7-940D-C682C097AE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2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8F9F0-6E2D-4230-A5CD-D3A2BB61BE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0122F-2580-4D72-8BB6-D0628A592F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3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E471A-907C-4578-B167-CC7DDAE424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0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1E4F3-D4CF-4024-9F81-65E7918E8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A2D94-A834-4D70-ADFA-42EEABCCE6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E5DAEE4-8CBF-4982-834D-7643C8DC78A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mishamayfoundation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524000"/>
            <a:ext cx="6629400" cy="1219199"/>
          </a:xfrm>
        </p:spPr>
        <p:txBody>
          <a:bodyPr/>
          <a:lstStyle/>
          <a:p>
            <a:r>
              <a:rPr lang="en-US" sz="4000" dirty="0" smtClean="0">
                <a:latin typeface="Arial Black" pitchFamily="34" charset="0"/>
              </a:rPr>
              <a:t>Freedom From Illness for You and Your Pets </a:t>
            </a:r>
            <a:r>
              <a:rPr lang="en-US" sz="4000" dirty="0">
                <a:latin typeface="Arial Black" pitchFamily="34" charset="0"/>
              </a:rPr>
              <a:t/>
            </a:r>
            <a:br>
              <a:rPr lang="en-US" sz="4000" dirty="0">
                <a:latin typeface="Arial Black" pitchFamily="34" charset="0"/>
              </a:rPr>
            </a:br>
            <a:endParaRPr lang="en-US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4800600"/>
            <a:ext cx="5486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Russell Louie</a:t>
            </a:r>
            <a:br>
              <a:rPr lang="en-US" dirty="0"/>
            </a:br>
            <a:r>
              <a:rPr lang="en-US" dirty="0"/>
              <a:t> Optimum Choices, LLC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1695450" cy="1753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24C2-2445-4D77-AFE5-5D32C406189C}" type="slidenum">
              <a:rPr lang="en-US"/>
              <a:pPr/>
              <a:t>10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Baby Bear</a:t>
            </a:r>
          </a:p>
        </p:txBody>
      </p:sp>
      <p:pic>
        <p:nvPicPr>
          <p:cNvPr id="5837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2165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962400" y="1752600"/>
            <a:ext cx="45720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Baby Bear, was given a clean bill of health on September 23, 2004. The vet report said, “</a:t>
            </a:r>
            <a:r>
              <a:rPr lang="en-US" sz="2400" b="1" i="1"/>
              <a:t>Looks good. No visible recurrence of tumor. Foot regular.</a:t>
            </a:r>
            <a:r>
              <a:rPr lang="en-US" sz="2400"/>
              <a:t>”</a:t>
            </a:r>
            <a:br>
              <a:rPr lang="en-US" sz="2400"/>
            </a:br>
            <a:r>
              <a:rPr lang="en-US" sz="2400"/>
              <a:t>Baby Bear was adopted on September 24, 2004.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C4B24-2977-4C51-8958-BA7A28CF9324}" type="slidenum">
              <a:rPr lang="en-US"/>
              <a:pPr/>
              <a:t>11</a:t>
            </a:fld>
            <a:endParaRPr 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 Black" pitchFamily="34" charset="0"/>
              </a:rPr>
              <a:t>BioPreparation</a:t>
            </a:r>
            <a:r>
              <a:rPr lang="en-US" sz="4000" baseline="30000">
                <a:latin typeface="Arial Black" pitchFamily="34" charset="0"/>
              </a:rPr>
              <a:t>®</a:t>
            </a:r>
            <a:r>
              <a:rPr lang="en-US" sz="4000">
                <a:latin typeface="Arial Black" pitchFamily="34" charset="0"/>
              </a:rPr>
              <a:t> Successes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4495800" cy="4525963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sz="2800"/>
              <a:t>Allergies</a:t>
            </a:r>
          </a:p>
          <a:p>
            <a:pPr>
              <a:buFontTx/>
              <a:buBlip>
                <a:blip r:embed="rId2"/>
              </a:buBlip>
            </a:pPr>
            <a:r>
              <a:rPr lang="en-US" sz="2800"/>
              <a:t>Auto-Immune disease</a:t>
            </a:r>
            <a:br>
              <a:rPr lang="en-US" sz="2800"/>
            </a:br>
            <a:r>
              <a:rPr lang="en-US" sz="2800"/>
              <a:t>(IMHA, AIHA, SLO)</a:t>
            </a:r>
          </a:p>
          <a:p>
            <a:pPr>
              <a:buFontTx/>
              <a:buBlip>
                <a:blip r:embed="rId2"/>
              </a:buBlip>
            </a:pPr>
            <a:r>
              <a:rPr lang="en-US" sz="2800"/>
              <a:t>Arthritis</a:t>
            </a:r>
          </a:p>
          <a:p>
            <a:pPr>
              <a:buFontTx/>
              <a:buBlip>
                <a:blip r:embed="rId2"/>
              </a:buBlip>
            </a:pPr>
            <a:r>
              <a:rPr lang="en-US" sz="2800"/>
              <a:t>Diabetes</a:t>
            </a:r>
          </a:p>
          <a:p>
            <a:pPr>
              <a:buFontTx/>
              <a:buBlip>
                <a:blip r:embed="rId2"/>
              </a:buBlip>
            </a:pPr>
            <a:r>
              <a:rPr lang="en-US" sz="2800"/>
              <a:t>Fear &amp; Aggression</a:t>
            </a:r>
          </a:p>
          <a:p>
            <a:pPr>
              <a:buFontTx/>
              <a:buBlip>
                <a:blip r:embed="rId2"/>
              </a:buBlip>
            </a:pPr>
            <a:r>
              <a:rPr lang="en-US" sz="2800"/>
              <a:t>Irritable Bowel Symptoms</a:t>
            </a:r>
          </a:p>
          <a:p>
            <a:pPr>
              <a:buFontTx/>
              <a:buBlip>
                <a:blip r:embed="rId2"/>
              </a:buBlip>
            </a:pPr>
            <a:r>
              <a:rPr lang="en-US" sz="2800"/>
              <a:t>Lipoma—fatty tumor</a:t>
            </a:r>
          </a:p>
          <a:p>
            <a:pPr>
              <a:buFontTx/>
              <a:buBlip>
                <a:blip r:embed="rId2"/>
              </a:buBlip>
            </a:pPr>
            <a:endParaRPr lang="en-US" sz="2800"/>
          </a:p>
          <a:p>
            <a:pPr>
              <a:buFontTx/>
              <a:buBlip>
                <a:blip r:embed="rId2"/>
              </a:buBlip>
            </a:pPr>
            <a:endParaRPr lang="en-US" sz="280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5029200" y="1295400"/>
            <a:ext cx="3962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/>
              <a:t>Lymes disease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/>
              <a:t>Overweight &amp; Obesity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/>
              <a:t>Pancreatitis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/>
              <a:t>Polyneuropathy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/>
              <a:t>Seizures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/>
              <a:t>Stones &amp; Crystals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/>
              <a:t>UTI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800"/>
              <a:t>Thyroid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FCC-E53B-4D7B-BA43-6BAA6DB51D5A}" type="slidenum">
              <a:rPr lang="en-US"/>
              <a:pPr/>
              <a:t>12</a:t>
            </a:fld>
            <a:endParaRPr lang="en-US"/>
          </a:p>
        </p:txBody>
      </p:sp>
      <p:pic>
        <p:nvPicPr>
          <p:cNvPr id="62470" name="Picture 6" descr="Buy fewer suppleme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8788"/>
            <a:ext cx="10058400" cy="77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CAF8-8E52-4434-B6AD-4CB407989025}" type="slidenum">
              <a:rPr lang="en-US"/>
              <a:pPr/>
              <a:t>13</a:t>
            </a:fld>
            <a:endParaRPr lang="en-US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390900" y="129540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dirty="0">
                <a:latin typeface="Arial Black" pitchFamily="34" charset="0"/>
              </a:rPr>
              <a:t>The End</a:t>
            </a:r>
          </a:p>
        </p:txBody>
      </p:sp>
      <p:pic>
        <p:nvPicPr>
          <p:cNvPr id="60422" name="Picture 6" descr="Conni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68" y="2763043"/>
            <a:ext cx="3903663" cy="2652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6F6D9-F835-4C46-9A2C-32012082BE3D}" type="slidenum">
              <a:rPr lang="en-US"/>
              <a:pPr/>
              <a:t>2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 pitchFamily="34" charset="0"/>
              </a:rPr>
              <a:t>Russell Louie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2514600"/>
          </a:xfrm>
        </p:spPr>
        <p:txBody>
          <a:bodyPr/>
          <a:lstStyle/>
          <a:p>
            <a:r>
              <a:rPr lang="en-US" sz="2800" dirty="0"/>
              <a:t>B.S. Geophysical Engineering</a:t>
            </a:r>
          </a:p>
          <a:p>
            <a:r>
              <a:rPr lang="en-US" sz="2800" dirty="0"/>
              <a:t>Trained in aromatherapy</a:t>
            </a:r>
          </a:p>
          <a:p>
            <a:r>
              <a:rPr lang="en-US" sz="2800" dirty="0"/>
              <a:t>Certified Reiki Master</a:t>
            </a:r>
          </a:p>
          <a:p>
            <a:r>
              <a:rPr lang="en-US" sz="2800" dirty="0" smtClean="0"/>
              <a:t>60+ </a:t>
            </a:r>
            <a:r>
              <a:rPr lang="en-US" sz="2800" dirty="0"/>
              <a:t>years of </a:t>
            </a:r>
            <a:r>
              <a:rPr lang="en-US" sz="2800" dirty="0" smtClean="0"/>
              <a:t>wholistic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living experience</a:t>
            </a:r>
          </a:p>
        </p:txBody>
      </p:sp>
      <p:pic>
        <p:nvPicPr>
          <p:cNvPr id="5940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62200"/>
            <a:ext cx="2514600" cy="237013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F797-BBAC-436C-BFC9-1DCD28DAD824}" type="slidenum">
              <a:rPr lang="en-US"/>
              <a:pPr/>
              <a:t>3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381000"/>
            <a:ext cx="8382000" cy="914400"/>
          </a:xfrm>
        </p:spPr>
        <p:txBody>
          <a:bodyPr/>
          <a:lstStyle/>
          <a:p>
            <a:r>
              <a:rPr lang="en-US" sz="3200" dirty="0">
                <a:latin typeface="Arial Black" pitchFamily="34" charset="0"/>
              </a:rPr>
              <a:t>First Experience </a:t>
            </a:r>
            <a:r>
              <a:rPr lang="en-US" sz="3200" dirty="0" smtClean="0">
                <a:latin typeface="Arial Black" pitchFamily="34" charset="0"/>
              </a:rPr>
              <a:t>With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Bio-Algae Concentrates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315200" cy="41910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400" b="1" dirty="0"/>
              <a:t>Tabby, 17 years old, 10 </a:t>
            </a:r>
            <a:r>
              <a:rPr lang="en-US" sz="2400" b="1" dirty="0" err="1"/>
              <a:t>lbs</a:t>
            </a:r>
            <a:r>
              <a:rPr lang="en-US" sz="2400" b="1" dirty="0"/>
              <a:t>, with Chronic Renal Failure (CRF)</a:t>
            </a:r>
            <a:r>
              <a:rPr lang="en-US" sz="2400" dirty="0"/>
              <a:t>—kidney disease, </a:t>
            </a:r>
            <a:r>
              <a:rPr lang="en-US" sz="2400" dirty="0" smtClean="0"/>
              <a:t>severe arthritis</a:t>
            </a:r>
            <a:endParaRPr lang="en-US" sz="2400" dirty="0"/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400" b="1" dirty="0"/>
              <a:t>Treatment:</a:t>
            </a:r>
            <a:r>
              <a:rPr lang="en-US" sz="2400" dirty="0"/>
              <a:t> poked twice per day with subcutaneous fluids, given Standard Process </a:t>
            </a:r>
            <a:r>
              <a:rPr lang="en-US" sz="2400" dirty="0" err="1"/>
              <a:t>RenaFood</a:t>
            </a:r>
            <a:r>
              <a:rPr lang="en-US" sz="2400" dirty="0"/>
              <a:t> supplement, several homeopathic pills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400" b="1" dirty="0"/>
              <a:t>First </a:t>
            </a:r>
            <a:r>
              <a:rPr lang="en-US" sz="2400" b="1" dirty="0" smtClean="0"/>
              <a:t>week:</a:t>
            </a:r>
            <a:endParaRPr lang="en-US" sz="2400" b="1" dirty="0"/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sz="2400" dirty="0"/>
              <a:t>More energy, more affectionate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sz="2400" dirty="0"/>
              <a:t>Asked to go outside, better moods</a:t>
            </a:r>
          </a:p>
          <a:p>
            <a:pPr marL="990600" lvl="1" indent="-533400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sz="2400" dirty="0"/>
              <a:t>Increased flexibility</a:t>
            </a: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None/>
            </a:pPr>
            <a:endParaRPr lang="en-US" sz="2400" b="1" dirty="0"/>
          </a:p>
        </p:txBody>
      </p:sp>
      <p:pic>
        <p:nvPicPr>
          <p:cNvPr id="5125" name="Picture 5" descr="Tabb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29718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32EB-F6C8-4EFE-A642-CFBDCB1A1C93}" type="slidenum">
              <a:rPr lang="en-US"/>
              <a:pPr/>
              <a:t>4</a:t>
            </a:fld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sz="3200" dirty="0" smtClean="0">
                <a:latin typeface="Arial Black" pitchFamily="34" charset="0"/>
              </a:rPr>
              <a:t>Bio-Algae Concentrates </a:t>
            </a:r>
            <a:r>
              <a:rPr lang="en-US" sz="3200" dirty="0">
                <a:latin typeface="Arial Black" pitchFamily="34" charset="0"/>
              </a:rPr>
              <a:t>Saved Lives!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29600" cy="4038600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 sz="2400" dirty="0"/>
              <a:t>Case </a:t>
            </a:r>
            <a:r>
              <a:rPr lang="en-US" sz="2400" dirty="0" smtClean="0"/>
              <a:t>1</a:t>
            </a:r>
            <a:r>
              <a:rPr lang="en-US" sz="2400" dirty="0"/>
              <a:t>: white cat stopped </a:t>
            </a:r>
            <a:r>
              <a:rPr lang="en-US" sz="2400" dirty="0" smtClean="0"/>
              <a:t>eating, not producing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red blood cells </a:t>
            </a:r>
            <a:r>
              <a:rPr lang="en-US" sz="2400" dirty="0" smtClean="0"/>
              <a:t>(anemic) and </a:t>
            </a:r>
            <a:r>
              <a:rPr lang="en-US" sz="2400" dirty="0"/>
              <a:t>was dying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but </a:t>
            </a:r>
            <a:r>
              <a:rPr lang="en-US" sz="2400" dirty="0"/>
              <a:t>did </a:t>
            </a:r>
            <a:r>
              <a:rPr lang="en-US" sz="2400" dirty="0" smtClean="0"/>
              <a:t>not </a:t>
            </a:r>
            <a:r>
              <a:rPr lang="en-US" sz="2400" dirty="0"/>
              <a:t>test positive for leukemia. </a:t>
            </a:r>
            <a:r>
              <a:rPr lang="en-US" sz="2400" b="1" i="1" dirty="0" smtClean="0"/>
              <a:t>Vets 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n-US" sz="2400" b="1" i="1" dirty="0"/>
              <a:t>could not diagnose the cause.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marL="609600" indent="-609600">
              <a:buFont typeface="Wingdings" pitchFamily="2" charset="2"/>
              <a:buNone/>
            </a:pPr>
            <a:r>
              <a:rPr lang="en-US" sz="2400" dirty="0"/>
              <a:t>Case </a:t>
            </a:r>
            <a:r>
              <a:rPr lang="en-US" sz="2400" dirty="0" smtClean="0"/>
              <a:t>2</a:t>
            </a:r>
            <a:r>
              <a:rPr lang="en-US" sz="2400" dirty="0"/>
              <a:t>: cat </a:t>
            </a:r>
            <a:r>
              <a:rPr lang="en-US" sz="2400" dirty="0" smtClean="0"/>
              <a:t>had not </a:t>
            </a:r>
            <a:r>
              <a:rPr lang="en-US" sz="2400" dirty="0"/>
              <a:t>eaten in four days and was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dying</a:t>
            </a:r>
            <a:r>
              <a:rPr lang="en-US" sz="2400" dirty="0"/>
              <a:t>. Blood and lab tests could not find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anything </a:t>
            </a:r>
            <a:r>
              <a:rPr lang="en-US" sz="2400" dirty="0"/>
              <a:t>abnormal. </a:t>
            </a:r>
            <a:r>
              <a:rPr lang="en-US" sz="2400" b="1" i="1" dirty="0"/>
              <a:t>Further examination 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 smtClean="0"/>
              <a:t>could not </a:t>
            </a:r>
            <a:r>
              <a:rPr lang="en-US" sz="2400" b="1" i="1" dirty="0"/>
              <a:t>find anything physically wrong 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 smtClean="0"/>
              <a:t>with </a:t>
            </a:r>
            <a:r>
              <a:rPr lang="en-US" sz="2400" b="1" i="1" dirty="0"/>
              <a:t>the cat.</a:t>
            </a:r>
          </a:p>
        </p:txBody>
      </p:sp>
      <p:pic>
        <p:nvPicPr>
          <p:cNvPr id="49158" name="Picture 6" descr="Cat_76797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04950"/>
            <a:ext cx="1001713" cy="1295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A1E9-3FF3-4005-8F39-3F838DC72446}" type="slidenum">
              <a:rPr lang="en-US"/>
              <a:pPr/>
              <a:t>5</a:t>
            </a:fld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 Black" pitchFamily="34" charset="0"/>
              </a:rPr>
              <a:t>BioPreparation</a:t>
            </a:r>
            <a:r>
              <a:rPr lang="en-US" sz="3600" baseline="30000">
                <a:latin typeface="Arial Black" pitchFamily="34" charset="0"/>
              </a:rPr>
              <a:t>®</a:t>
            </a:r>
            <a:r>
              <a:rPr lang="en-US" sz="3600">
                <a:latin typeface="Arial Black" pitchFamily="34" charset="0"/>
              </a:rPr>
              <a:t> Case Study</a:t>
            </a:r>
            <a:r>
              <a:rPr lang="en-US"/>
              <a:t>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91465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Baby Bear— 7 yr old, German Shepherd/ Husky mix, diagnosed with mast cell cancer tumor on his paw. Vet recommended the standard protocol of cutting out the entire tumor plus a </a:t>
            </a:r>
            <a:br>
              <a:rPr lang="en-US" sz="2800"/>
            </a:br>
            <a:r>
              <a:rPr lang="en-US" sz="2800"/>
              <a:t>3 cm perimeter. Radiation or chemotherapy was also recommended.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22B4-5770-47DE-B75E-D0672394C882}" type="slidenum">
              <a:rPr lang="en-US"/>
              <a:pPr/>
              <a:t>6</a:t>
            </a:fld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May 22, 2004 — after surgery to remove some of the </a:t>
            </a:r>
            <a:br>
              <a:rPr lang="en-US" sz="2400"/>
            </a:br>
            <a:r>
              <a:rPr lang="en-US" sz="2400"/>
              <a:t>mast cell tumor. Started BioPreparation</a:t>
            </a:r>
            <a:r>
              <a:rPr lang="en-US" sz="2400" baseline="30000">
                <a:cs typeface="Arial" charset="0"/>
              </a:rPr>
              <a:t>®</a:t>
            </a:r>
            <a:r>
              <a:rPr lang="en-US" sz="2400"/>
              <a:t> on one pinch/day.</a:t>
            </a:r>
            <a:endParaRPr lang="en-US" sz="400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7338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57400"/>
            <a:ext cx="37338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7DEDA-1B43-4587-B0AB-E319E319D98A}" type="slidenum">
              <a:rPr lang="en-US"/>
              <a:pPr/>
              <a:t>7</a:t>
            </a:fld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June 5, 2004 — after 15 days on BioPreparation</a:t>
            </a:r>
            <a:r>
              <a:rPr lang="en-US" sz="2800" baseline="30000">
                <a:cs typeface="Arial" charset="0"/>
              </a:rPr>
              <a:t>®</a:t>
            </a:r>
            <a:r>
              <a:rPr lang="en-US" sz="2800"/>
              <a:t/>
            </a:r>
            <a:br>
              <a:rPr lang="en-US" sz="2800"/>
            </a:br>
            <a:r>
              <a:rPr lang="en-US" sz="2800"/>
              <a:t>up to ½ capsule per day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40386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5222-F4F8-4F31-906C-07681B4D434E}" type="slidenum">
              <a:rPr lang="en-US"/>
              <a:pPr/>
              <a:t>8</a:t>
            </a:fld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/>
              <a:t>July 13, 2004 — seven weeks after starting BioPreparation</a:t>
            </a:r>
            <a:r>
              <a:rPr lang="en-US" sz="2200" baseline="30000">
                <a:cs typeface="Arial" charset="0"/>
              </a:rPr>
              <a:t>®</a:t>
            </a:r>
            <a:r>
              <a:rPr lang="en-US" sz="2200"/>
              <a:t/>
            </a:r>
            <a:br>
              <a:rPr lang="en-US" sz="2200"/>
            </a:br>
            <a:r>
              <a:rPr lang="en-US" sz="2200"/>
              <a:t>up to one capsule per day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6576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81200"/>
            <a:ext cx="26765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712D-0D49-49DD-B284-D15579B4D1DE}" type="slidenum">
              <a:rPr lang="en-US"/>
              <a:pPr/>
              <a:t>9</a:t>
            </a:fld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/>
              <a:t>July 31, 2004 — ten weeks after starting BioPreparation</a:t>
            </a:r>
            <a:r>
              <a:rPr lang="en-US" sz="2600" baseline="30000">
                <a:cs typeface="Arial" charset="0"/>
              </a:rPr>
              <a:t>®</a:t>
            </a:r>
            <a:r>
              <a:rPr lang="en-US" sz="2600"/>
              <a:t> up to 1</a:t>
            </a:r>
            <a:r>
              <a:rPr lang="en-US" sz="2600">
                <a:cs typeface="Arial" charset="0"/>
              </a:rPr>
              <a:t>½</a:t>
            </a:r>
            <a:r>
              <a:rPr lang="en-US" sz="2600"/>
              <a:t> capsule per day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0480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2128</TotalTime>
  <Words>263</Words>
  <Application>Microsoft Office PowerPoint</Application>
  <PresentationFormat>On-screen Show (4:3)</PresentationFormat>
  <Paragraphs>54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Freedom From Illness for You and Your Pets  </vt:lpstr>
      <vt:lpstr>Russell Louie</vt:lpstr>
      <vt:lpstr>First Experience With  Bio-Algae Concentrates </vt:lpstr>
      <vt:lpstr>Bio-Algae Concentrates Saved Lives!</vt:lpstr>
      <vt:lpstr>BioPreparation® Case Study </vt:lpstr>
      <vt:lpstr>May 22, 2004 — after surgery to remove some of the  mast cell tumor. Started BioPreparation® on one pinch/day.</vt:lpstr>
      <vt:lpstr>June 5, 2004 — after 15 days on BioPreparation® up to ½ capsule per day</vt:lpstr>
      <vt:lpstr>July 13, 2004 — seven weeks after starting BioPreparation® up to one capsule per day</vt:lpstr>
      <vt:lpstr>July 31, 2004 — ten weeks after starting BioPreparation® up to 1½ capsule per day</vt:lpstr>
      <vt:lpstr>Baby Bear</vt:lpstr>
      <vt:lpstr>BioPreparation® Successes</vt:lpstr>
      <vt:lpstr>PowerPoint Presentation</vt:lpstr>
      <vt:lpstr>PowerPoint Presentation</vt:lpstr>
    </vt:vector>
  </TitlesOfParts>
  <Company>Optimum Choices,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Bio-Algae Concentrates and Animals</dc:title>
  <dc:creator>Russell Louie</dc:creator>
  <cp:lastModifiedBy>rlouie</cp:lastModifiedBy>
  <cp:revision>79</cp:revision>
  <dcterms:created xsi:type="dcterms:W3CDTF">2004-10-25T03:24:57Z</dcterms:created>
  <dcterms:modified xsi:type="dcterms:W3CDTF">2013-08-21T06:04:23Z</dcterms:modified>
  <cp:contentStatus/>
</cp:coreProperties>
</file>